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60" r:id="rId5"/>
    <p:sldId id="261" r:id="rId6"/>
    <p:sldId id="26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59" r:id="rId16"/>
    <p:sldId id="271" r:id="rId17"/>
    <p:sldId id="272" r:id="rId18"/>
    <p:sldId id="273" r:id="rId19"/>
    <p:sldId id="274" r:id="rId20"/>
    <p:sldId id="275" r:id="rId21"/>
    <p:sldId id="280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2" autoAdjust="0"/>
    <p:restoredTop sz="94660"/>
  </p:normalViewPr>
  <p:slideViewPr>
    <p:cSldViewPr>
      <p:cViewPr varScale="1">
        <p:scale>
          <a:sx n="103" d="100"/>
          <a:sy n="103" d="100"/>
        </p:scale>
        <p:origin x="10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F9CFB-29C4-4A9C-B23D-FCA90AB9291A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FF93C-CD1C-4AA8-B381-F35780ACDA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74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7512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296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0695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508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855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3117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6993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846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586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4237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15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918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474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235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9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878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608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2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395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22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471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88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6608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58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FF93C-CD1C-4AA8-B381-F35780ACDAD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309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B30-F115-4760-B094-DC69703B7868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6B69-C9BC-4C65-BF88-6F1442553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50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B30-F115-4760-B094-DC69703B7868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6B69-C9BC-4C65-BF88-6F1442553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28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B30-F115-4760-B094-DC69703B7868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6B69-C9BC-4C65-BF88-6F1442553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259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B30-F115-4760-B094-DC69703B7868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6B69-C9BC-4C65-BF88-6F1442553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73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B30-F115-4760-B094-DC69703B7868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6B69-C9BC-4C65-BF88-6F1442553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B30-F115-4760-B094-DC69703B7868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6B69-C9BC-4C65-BF88-6F1442553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35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B30-F115-4760-B094-DC69703B7868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6B69-C9BC-4C65-BF88-6F1442553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56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B30-F115-4760-B094-DC69703B7868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6B69-C9BC-4C65-BF88-6F1442553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B30-F115-4760-B094-DC69703B7868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6B69-C9BC-4C65-BF88-6F1442553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365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B30-F115-4760-B094-DC69703B7868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6B69-C9BC-4C65-BF88-6F1442553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45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B30-F115-4760-B094-DC69703B7868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6B69-C9BC-4C65-BF88-6F1442553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93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6DB30-F115-4760-B094-DC69703B7868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46B69-C9BC-4C65-BF88-6F1442553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1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22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Operating Plan</a:t>
            </a:r>
          </a:p>
          <a:p>
            <a:r>
              <a:rPr lang="en-US" dirty="0" smtClean="0"/>
              <a:t>&amp; Variance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0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first row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800" y="2394856"/>
            <a:ext cx="7506969" cy="161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09800" y="1600200"/>
            <a:ext cx="2993572" cy="53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200400" y="1676400"/>
            <a:ext cx="2002972" cy="4560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201886" y="2132437"/>
            <a:ext cx="903514" cy="13727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4724400" y="3505200"/>
            <a:ext cx="9906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514600" y="3657600"/>
            <a:ext cx="168728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47800" y="4343400"/>
            <a:ext cx="3572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Copy the formula from K to L-&gt;N</a:t>
            </a:r>
          </a:p>
          <a:p>
            <a:pPr marL="342900" indent="-342900">
              <a:buAutoNum type="arabicPeriod"/>
            </a:pPr>
            <a:r>
              <a:rPr lang="en-US" dirty="0" smtClean="0"/>
              <a:t>Sum the row in column 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36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K6:O6 to all cells for Salary &amp; Wages and all cells for Benefits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71600" y="2416629"/>
            <a:ext cx="5965371" cy="321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90600" y="2438400"/>
            <a:ext cx="363156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2819400" y="3810000"/>
            <a:ext cx="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8194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6576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5720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4102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2484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657600" y="3810000"/>
            <a:ext cx="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572000" y="3810000"/>
            <a:ext cx="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410200" y="3810000"/>
            <a:ext cx="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248400" y="3810000"/>
            <a:ext cx="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6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the supplied normal proportion for other lines</a:t>
            </a:r>
            <a:endParaRPr lang="en-US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905000"/>
            <a:ext cx="7727508" cy="500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600" y="2711166"/>
            <a:ext cx="420370" cy="155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90600" y="2711166"/>
            <a:ext cx="7881312" cy="1577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5181600" y="1752600"/>
            <a:ext cx="16002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5" idx="3"/>
          </p:cNvCxnSpPr>
          <p:nvPr/>
        </p:nvCxnSpPr>
        <p:spPr>
          <a:xfrm flipH="1">
            <a:off x="3505200" y="2403008"/>
            <a:ext cx="1910744" cy="94979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29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formulas as needed to finish this sheet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000" y="1453045"/>
            <a:ext cx="5442857" cy="5063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ontent Placeholder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94231" y="1447800"/>
            <a:ext cx="191769" cy="506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505200" y="3886200"/>
            <a:ext cx="1371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410200" y="3352800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200400" y="3981786"/>
            <a:ext cx="0" cy="22666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657600" y="3981786"/>
            <a:ext cx="0" cy="22666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114800" y="3981786"/>
            <a:ext cx="0" cy="22666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648200" y="3981786"/>
            <a:ext cx="0" cy="22666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257800" y="3981786"/>
            <a:ext cx="0" cy="22666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13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 22.2 – 22.6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990600" y="5638800"/>
            <a:ext cx="6858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55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22.2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10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524000" y="5638800"/>
            <a:ext cx="7620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21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the Subtotal formula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85315" y="1447800"/>
            <a:ext cx="5373370" cy="514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572000" y="1295400"/>
            <a:ext cx="1295400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4876800" y="1828800"/>
            <a:ext cx="342900" cy="1143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191000" y="2971800"/>
            <a:ext cx="10287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2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Subtotal the Grouped data</a:t>
            </a:r>
            <a:endParaRPr lang="en-US" dirty="0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61514" y="1514683"/>
            <a:ext cx="5293417" cy="511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4648200" y="1371600"/>
            <a:ext cx="1447800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7" idx="4"/>
          </p:cNvCxnSpPr>
          <p:nvPr/>
        </p:nvCxnSpPr>
        <p:spPr>
          <a:xfrm flipH="1">
            <a:off x="4876800" y="1905000"/>
            <a:ext cx="49530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073338" y="3200400"/>
            <a:ext cx="1149724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1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Calculate Revenue Variance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09115" y="1515588"/>
            <a:ext cx="5429885" cy="5106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419600" y="1524000"/>
            <a:ext cx="7620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5070008" y="1784163"/>
            <a:ext cx="873592" cy="10352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562600" y="2819400"/>
            <a:ext cx="10668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1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Calculate Revenue Percent Variance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85315" y="1524000"/>
            <a:ext cx="5373371" cy="499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4419600" y="1524000"/>
            <a:ext cx="7620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  <a:endCxn id="7" idx="0"/>
          </p:cNvCxnSpPr>
          <p:nvPr/>
        </p:nvCxnSpPr>
        <p:spPr>
          <a:xfrm>
            <a:off x="5070008" y="1784163"/>
            <a:ext cx="1494078" cy="10134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6030686" y="2797629"/>
            <a:ext cx="10668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7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Spreadsheet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15"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990600" y="5562600"/>
            <a:ext cx="762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11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Subtotals</a:t>
            </a:r>
            <a:endParaRPr lang="en-US" dirty="0"/>
          </a:p>
        </p:txBody>
      </p:sp>
      <p:pic>
        <p:nvPicPr>
          <p:cNvPr id="18433" name="Picture 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09115" y="1504687"/>
            <a:ext cx="5525770" cy="520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4419600" y="1480458"/>
            <a:ext cx="16764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9" idx="0"/>
          </p:cNvCxnSpPr>
          <p:nvPr/>
        </p:nvCxnSpPr>
        <p:spPr>
          <a:xfrm flipH="1">
            <a:off x="4605874" y="1801040"/>
            <a:ext cx="651928" cy="238995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190999" y="4190999"/>
            <a:ext cx="829749" cy="28302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4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 (and edit) as needed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75815" y="1730829"/>
            <a:ext cx="4992370" cy="421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7196" y="3571336"/>
            <a:ext cx="1243979" cy="237226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616760" y="4114800"/>
            <a:ext cx="0" cy="1828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Subtotal Multiple Sections </a:t>
            </a:r>
            <a:br>
              <a:rPr lang="en-US" dirty="0" smtClean="0"/>
            </a:br>
            <a:r>
              <a:rPr lang="en-US" dirty="0" smtClean="0"/>
              <a:t>(this is the total)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75815" y="1501410"/>
            <a:ext cx="4992370" cy="5218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3571335"/>
            <a:ext cx="1247775" cy="24271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8980" y="1530382"/>
            <a:ext cx="1362075" cy="20002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419600" y="1480458"/>
            <a:ext cx="16764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4"/>
            <a:endCxn id="7" idx="0"/>
          </p:cNvCxnSpPr>
          <p:nvPr/>
        </p:nvCxnSpPr>
        <p:spPr>
          <a:xfrm flipH="1">
            <a:off x="4616760" y="1785258"/>
            <a:ext cx="641040" cy="41583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201885" y="5943600"/>
            <a:ext cx="829749" cy="28302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26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 Expenditure Variance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"/>
          <a:stretch/>
        </p:blipFill>
        <p:spPr bwMode="auto">
          <a:xfrm>
            <a:off x="1730829" y="1480172"/>
            <a:ext cx="5682343" cy="523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343400" y="1447800"/>
            <a:ext cx="9906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5188930" y="1838045"/>
            <a:ext cx="907070" cy="189575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642465" y="3733800"/>
            <a:ext cx="1215535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80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Expenditure Percent Variance</a:t>
            </a:r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56715" y="1446602"/>
            <a:ext cx="5830570" cy="533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419600" y="1371600"/>
            <a:ext cx="838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5135048" y="1761845"/>
            <a:ext cx="1799152" cy="204815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6553200" y="3810000"/>
            <a:ext cx="9906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3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formula to complete the sheet</a:t>
            </a: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94815" y="1477226"/>
            <a:ext cx="5754370" cy="507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248400" y="3733800"/>
            <a:ext cx="0" cy="2667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934200" y="3733800"/>
            <a:ext cx="0" cy="2667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1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22.3</a:t>
            </a:r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10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905000" y="5562600"/>
            <a:ext cx="8382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1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Value</a:t>
            </a:r>
            <a:endParaRPr lang="en-US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2264229"/>
            <a:ext cx="5906770" cy="319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4648200" y="2590800"/>
            <a:ext cx="152400" cy="2133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419600" y="2209800"/>
            <a:ext cx="8382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45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entry</a:t>
            </a:r>
            <a:endParaRPr lang="en-US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00" y="1905000"/>
            <a:ext cx="862049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590800" y="2743200"/>
            <a:ext cx="6248400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47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from right</a:t>
            </a:r>
            <a:endParaRPr lang="en-US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199" y="2264228"/>
            <a:ext cx="8976689" cy="154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981200" y="2057400"/>
            <a:ext cx="9906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209800" y="3581400"/>
            <a:ext cx="8382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4"/>
          </p:cNvCxnSpPr>
          <p:nvPr/>
        </p:nvCxnSpPr>
        <p:spPr>
          <a:xfrm>
            <a:off x="2476500" y="2514600"/>
            <a:ext cx="152400" cy="1066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03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22.1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15"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600200" y="5638800"/>
            <a:ext cx="6096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endCxn id="4" idx="0"/>
          </p:cNvCxnSpPr>
          <p:nvPr/>
        </p:nvCxnSpPr>
        <p:spPr>
          <a:xfrm>
            <a:off x="457200" y="2667000"/>
            <a:ext cx="1447800" cy="2971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41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 benefit ratios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5303" y="2264228"/>
            <a:ext cx="8451815" cy="1774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133600" y="2209800"/>
            <a:ext cx="6858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476500" y="2590800"/>
            <a:ext cx="571500" cy="1066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762250" y="3657600"/>
            <a:ext cx="59055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352800" y="3771900"/>
            <a:ext cx="5029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50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subtotal</a:t>
            </a:r>
            <a:endParaRPr 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9700" y="1524000"/>
            <a:ext cx="6324600" cy="466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648200" y="1295400"/>
            <a:ext cx="20574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800600" y="4191000"/>
            <a:ext cx="14478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4"/>
          </p:cNvCxnSpPr>
          <p:nvPr/>
        </p:nvCxnSpPr>
        <p:spPr>
          <a:xfrm flipH="1">
            <a:off x="5524500" y="2057400"/>
            <a:ext cx="152400" cy="2133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48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00" y="2133600"/>
            <a:ext cx="8722362" cy="281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entry and subtotal formulas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71500" y="2133600"/>
            <a:ext cx="1981200" cy="1447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57200" y="2286000"/>
            <a:ext cx="2095500" cy="1600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42900" y="2492829"/>
            <a:ext cx="2209800" cy="1828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42900" y="2857500"/>
            <a:ext cx="2209800" cy="17145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28600" y="3200400"/>
            <a:ext cx="2247900" cy="161108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95400" y="1524000"/>
            <a:ext cx="5068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totals rows (see arrows) use the subtotal formula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96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Verify total</a:t>
            </a:r>
            <a:endParaRPr lang="en-US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8263" y="1524000"/>
            <a:ext cx="8470937" cy="300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286000" y="1524000"/>
            <a:ext cx="8382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286000" y="4191000"/>
            <a:ext cx="838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4"/>
          </p:cNvCxnSpPr>
          <p:nvPr/>
        </p:nvCxnSpPr>
        <p:spPr>
          <a:xfrm>
            <a:off x="2705100" y="1828800"/>
            <a:ext cx="0" cy="2362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912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Verify rows</a:t>
            </a:r>
            <a:endParaRPr lang="en-US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400" y="1676400"/>
            <a:ext cx="885641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1905000" y="1600200"/>
            <a:ext cx="10668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5"/>
          </p:cNvCxnSpPr>
          <p:nvPr/>
        </p:nvCxnSpPr>
        <p:spPr>
          <a:xfrm>
            <a:off x="2815571" y="1925404"/>
            <a:ext cx="5566429" cy="9701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763000" y="2971800"/>
            <a:ext cx="0" cy="1371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94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 On Your 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22.4 through 22.6 using the skills you have learned.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09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Objective: Bring this to zero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38200" y="1371600"/>
            <a:ext cx="7391400" cy="343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572000" y="4490357"/>
            <a:ext cx="7620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57200" y="2133600"/>
            <a:ext cx="4114800" cy="235675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96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First, adjust as legislatively required.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199" y="1600200"/>
            <a:ext cx="8179301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648200" y="2971800"/>
            <a:ext cx="8382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248400" y="2971800"/>
            <a:ext cx="25146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4" idx="1"/>
          </p:cNvCxnSpPr>
          <p:nvPr/>
        </p:nvCxnSpPr>
        <p:spPr>
          <a:xfrm>
            <a:off x="0" y="1828800"/>
            <a:ext cx="4770952" cy="11876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371600" y="1828800"/>
            <a:ext cx="1676400" cy="304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66800" y="3653526"/>
            <a:ext cx="5798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legislature has provided $30 million for new health care</a:t>
            </a:r>
          </a:p>
          <a:p>
            <a:r>
              <a:rPr lang="en-US" dirty="0" smtClean="0"/>
              <a:t> claim benefits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419600" y="3276600"/>
            <a:ext cx="446314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4914" y="4192956"/>
            <a:ext cx="619740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numbers should be in thousands.</a:t>
            </a:r>
          </a:p>
          <a:p>
            <a:endParaRPr lang="en-US" dirty="0"/>
          </a:p>
          <a:p>
            <a:r>
              <a:rPr lang="en-US" dirty="0" smtClean="0"/>
              <a:t>To show as thousands: $30,000,000.00 is entered as $30,000.00</a:t>
            </a:r>
          </a:p>
          <a:p>
            <a:endParaRPr lang="en-US" dirty="0"/>
          </a:p>
          <a:p>
            <a:r>
              <a:rPr lang="en-US" dirty="0" smtClean="0"/>
              <a:t>The spreadsheet requires text to go with each adjustment entry.</a:t>
            </a:r>
          </a:p>
        </p:txBody>
      </p:sp>
      <p:sp>
        <p:nvSpPr>
          <p:cNvPr id="16" name="Arc 15"/>
          <p:cNvSpPr/>
          <p:nvPr/>
        </p:nvSpPr>
        <p:spPr>
          <a:xfrm rot="8762648">
            <a:off x="3637552" y="4606984"/>
            <a:ext cx="639074" cy="434210"/>
          </a:xfrm>
          <a:prstGeom prst="arc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705600" y="3429000"/>
            <a:ext cx="304800" cy="1905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838200" y="2133600"/>
            <a:ext cx="533400" cy="2133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77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After making these adjustments, you find you need to REDUCE other lines.</a:t>
            </a:r>
            <a:endParaRPr lang="en-US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09015" y="1566736"/>
            <a:ext cx="7125970" cy="457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5943600" y="5562600"/>
            <a:ext cx="1219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" y="6248791"/>
            <a:ext cx="8576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you reduce more than needed, the value in F63 becomes positive, the objective is ZERO.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63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Special consideration for Salary &amp; Wages</a:t>
            </a:r>
            <a:endParaRPr lang="en-US" sz="36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3400" y="1600200"/>
            <a:ext cx="789572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362200" y="1600200"/>
            <a:ext cx="8382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3077648" y="1860363"/>
            <a:ext cx="1494352" cy="14924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029200" y="3505200"/>
            <a:ext cx="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9600" y="4376448"/>
            <a:ext cx="7541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Benefits must be adjusted proportional to any adjustment in Salary &amp; Wages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0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are finished </a:t>
            </a:r>
            <a:r>
              <a:rPr lang="en-US" u="sng" dirty="0" smtClean="0"/>
              <a:t>with this part </a:t>
            </a:r>
            <a:br>
              <a:rPr lang="en-US" u="sng" dirty="0" smtClean="0"/>
            </a:br>
            <a:r>
              <a:rPr lang="en-US" sz="4000" dirty="0" smtClean="0"/>
              <a:t>when F63 is zero, </a:t>
            </a:r>
            <a:r>
              <a:rPr lang="en-US" sz="4000" u="sng" dirty="0" smtClean="0"/>
              <a:t>continue with allotment</a:t>
            </a:r>
            <a:endParaRPr lang="en-US" u="sng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600" y="1524000"/>
            <a:ext cx="7924800" cy="4561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4572000" y="4114800"/>
            <a:ext cx="11430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36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salary and benefit portion has a specified distribution</a:t>
            </a:r>
            <a:endParaRPr lang="en-US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71600" y="2253343"/>
            <a:ext cx="6821169" cy="159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43508" y="1600200"/>
            <a:ext cx="372210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4495800" y="1600200"/>
            <a:ext cx="12954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133600" y="3505200"/>
            <a:ext cx="10668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6" idx="4"/>
          </p:cNvCxnSpPr>
          <p:nvPr/>
        </p:nvCxnSpPr>
        <p:spPr>
          <a:xfrm flipH="1">
            <a:off x="3200400" y="1981200"/>
            <a:ext cx="1943100" cy="1524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301</Words>
  <Application>Microsoft Office PowerPoint</Application>
  <PresentationFormat>On-screen Show (4:3)</PresentationFormat>
  <Paragraphs>75</Paragraphs>
  <Slides>35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Calibri</vt:lpstr>
      <vt:lpstr>Office Theme</vt:lpstr>
      <vt:lpstr>Module 22</vt:lpstr>
      <vt:lpstr>First Spreadsheet</vt:lpstr>
      <vt:lpstr>Exercise 22.1</vt:lpstr>
      <vt:lpstr>First Objective: Bring this to zero</vt:lpstr>
      <vt:lpstr>First, adjust as legislatively required.</vt:lpstr>
      <vt:lpstr>After making these adjustments, you find you need to REDUCE other lines.</vt:lpstr>
      <vt:lpstr>Special consideration for Salary &amp; Wages</vt:lpstr>
      <vt:lpstr>You are finished with this part  when F63 is zero, continue with allotment</vt:lpstr>
      <vt:lpstr>The salary and benefit portion has a specified distribution</vt:lpstr>
      <vt:lpstr>Complete first row</vt:lpstr>
      <vt:lpstr>Copy K6:O6 to all cells for Salary &amp; Wages and all cells for Benefits</vt:lpstr>
      <vt:lpstr>Use the supplied normal proportion for other lines</vt:lpstr>
      <vt:lpstr>Copy formulas as needed to finish this sheet</vt:lpstr>
      <vt:lpstr>Exercises 22.2 – 22.6</vt:lpstr>
      <vt:lpstr>Exercise 22.2</vt:lpstr>
      <vt:lpstr>Use the Subtotal formula</vt:lpstr>
      <vt:lpstr>Subtotal the Grouped data</vt:lpstr>
      <vt:lpstr>Calculate Revenue Variance</vt:lpstr>
      <vt:lpstr>Calculate Revenue Percent Variance</vt:lpstr>
      <vt:lpstr>Subtotals</vt:lpstr>
      <vt:lpstr>Copy (and edit) as needed</vt:lpstr>
      <vt:lpstr>Subtotal Multiple Sections  (this is the total)</vt:lpstr>
      <vt:lpstr>Calculate Expenditure Variance</vt:lpstr>
      <vt:lpstr>Expenditure Percent Variance</vt:lpstr>
      <vt:lpstr>Copy formula to complete the sheet</vt:lpstr>
      <vt:lpstr>Exercise 22.3</vt:lpstr>
      <vt:lpstr>Enter Value</vt:lpstr>
      <vt:lpstr>Data entry</vt:lpstr>
      <vt:lpstr>Total from right</vt:lpstr>
      <vt:lpstr>Calculate benefit ratios</vt:lpstr>
      <vt:lpstr>Use subtotal</vt:lpstr>
      <vt:lpstr>Data entry and subtotal formulas</vt:lpstr>
      <vt:lpstr>Verify total</vt:lpstr>
      <vt:lpstr>Verify rows</vt:lpstr>
      <vt:lpstr>Finish On Your Own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2015-09-03T19:46:16Z</dcterms:created>
  <dcterms:modified xsi:type="dcterms:W3CDTF">2019-08-01T17:28:46Z</dcterms:modified>
</cp:coreProperties>
</file>